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  <p:sldMasterId id="2147483691" r:id="rId5"/>
  </p:sldMasterIdLst>
  <p:notesMasterIdLst>
    <p:notesMasterId r:id="rId14"/>
  </p:notesMasterIdLst>
  <p:sldIdLst>
    <p:sldId id="2134804756" r:id="rId6"/>
    <p:sldId id="2134804799" r:id="rId7"/>
    <p:sldId id="2134804806" r:id="rId8"/>
    <p:sldId id="2134804807" r:id="rId9"/>
    <p:sldId id="2134804805" r:id="rId10"/>
    <p:sldId id="2134804776" r:id="rId11"/>
    <p:sldId id="2134804808" r:id="rId12"/>
    <p:sldId id="21348047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Pape, Lisa M. (she/her/hers)" initials="PLM(" lastIdx="6" clrIdx="6">
    <p:extLst>
      <p:ext uri="{19B8F6BF-5375-455C-9EA6-DF929625EA0E}">
        <p15:presenceInfo xmlns:p15="http://schemas.microsoft.com/office/powerpoint/2012/main" userId="S::Lisa.Pape2@va.gov::26184073-1cd8-43f3-891f-f0e576c7b26d" providerId="AD"/>
      </p:ext>
    </p:extLst>
  </p:cmAuthor>
  <p:cmAuthor id="1" name="Subbu, Sankalpa" initials="SS" lastIdx="8" clrIdx="0">
    <p:extLst>
      <p:ext uri="{19B8F6BF-5375-455C-9EA6-DF929625EA0E}">
        <p15:presenceInfo xmlns:p15="http://schemas.microsoft.com/office/powerpoint/2012/main" userId="S::Sankalpa.Subbu@va.gov::8459cac9-d276-4953-9095-afe3ce0dd650" providerId="AD"/>
      </p:ext>
    </p:extLst>
  </p:cmAuthor>
  <p:cmAuthor id="8" name="Rutan, Mary Kay" initials="RMK" lastIdx="3" clrIdx="7">
    <p:extLst>
      <p:ext uri="{19B8F6BF-5375-455C-9EA6-DF929625EA0E}">
        <p15:presenceInfo xmlns:p15="http://schemas.microsoft.com/office/powerpoint/2012/main" userId="S::MaryKay.Rutan@va.gov::e3f40698-80dd-4e94-b891-c9ef2bc4ad78" providerId="AD"/>
      </p:ext>
    </p:extLst>
  </p:cmAuthor>
  <p:cmAuthor id="2" name="Cornachione, Elizabeth A. (Aptive)" initials="CEA(" lastIdx="1" clrIdx="1">
    <p:extLst>
      <p:ext uri="{19B8F6BF-5375-455C-9EA6-DF929625EA0E}">
        <p15:presenceInfo xmlns:p15="http://schemas.microsoft.com/office/powerpoint/2012/main" userId="S::Elizabeth.Cornachione@va.gov::189aaa27-a2e7-4ea5-981e-9ff0108e0c17" providerId="AD"/>
      </p:ext>
    </p:extLst>
  </p:cmAuthor>
  <p:cmAuthor id="9" name="Draime, Jill  VHACIN" initials="DJV" lastIdx="4" clrIdx="8">
    <p:extLst>
      <p:ext uri="{19B8F6BF-5375-455C-9EA6-DF929625EA0E}">
        <p15:presenceInfo xmlns:p15="http://schemas.microsoft.com/office/powerpoint/2012/main" userId="S::Jill.Draime@va.gov::5417026b-97f8-4143-aab4-adc626814ba7" providerId="AD"/>
      </p:ext>
    </p:extLst>
  </p:cmAuthor>
  <p:cmAuthor id="3" name="Shiver, Keith J. (Aptive HTG) (he/him/his)" initials="SKJ(H(" lastIdx="7" clrIdx="2">
    <p:extLst>
      <p:ext uri="{19B8F6BF-5375-455C-9EA6-DF929625EA0E}">
        <p15:presenceInfo xmlns:p15="http://schemas.microsoft.com/office/powerpoint/2012/main" userId="S::Keith.Shiver@va.gov::41b3bb3e-f2e1-4b16-ba70-f80bfbaa511d" providerId="AD"/>
      </p:ext>
    </p:extLst>
  </p:cmAuthor>
  <p:cmAuthor id="4" name="Lissiano, Maria" initials="LM" lastIdx="4" clrIdx="3">
    <p:extLst>
      <p:ext uri="{19B8F6BF-5375-455C-9EA6-DF929625EA0E}">
        <p15:presenceInfo xmlns:p15="http://schemas.microsoft.com/office/powerpoint/2012/main" userId="S::maria.lissiano@va.gov::a9d1466e-799a-4990-96a3-87b7df95ae99" providerId="AD"/>
      </p:ext>
    </p:extLst>
  </p:cmAuthor>
  <p:cmAuthor id="5" name="Lissiano, Maria" initials="LM [2]" lastIdx="10" clrIdx="4">
    <p:extLst>
      <p:ext uri="{19B8F6BF-5375-455C-9EA6-DF929625EA0E}">
        <p15:presenceInfo xmlns:p15="http://schemas.microsoft.com/office/powerpoint/2012/main" userId="S::Maria.Lebedeva@va.gov::a9d1466e-799a-4990-96a3-87b7df95ae99" providerId="AD"/>
      </p:ext>
    </p:extLst>
  </p:cmAuthor>
  <p:cmAuthor id="6" name="Harrington, Ryan C. (Aptive HTG)" initials="HRC(H" lastIdx="1" clrIdx="5">
    <p:extLst>
      <p:ext uri="{19B8F6BF-5375-455C-9EA6-DF929625EA0E}">
        <p15:presenceInfo xmlns:p15="http://schemas.microsoft.com/office/powerpoint/2012/main" userId="S::Ryan.Harrington2@va.gov::8c5e0baf-0467-4d1a-bf2f-e098e59c6ca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72"/>
    <a:srgbClr val="951D24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E6803D-91DF-6F81-1461-58249D95F4D7}" v="1" dt="2022-09-28T14:47:28.941"/>
    <p1510:client id="{1FB27CD3-FF53-E47D-69FD-94FCFC9335B3}" v="3" dt="2022-09-22T11:37:38.0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0" autoAdjust="0"/>
    <p:restoredTop sz="71088" autoAdjust="0"/>
  </p:normalViewPr>
  <p:slideViewPr>
    <p:cSldViewPr snapToGrid="0">
      <p:cViewPr varScale="1">
        <p:scale>
          <a:sx n="55" d="100"/>
          <a:sy n="55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tan, Mary Kay" userId="S::marykay.rutan@va.gov::e3f40698-80dd-4e94-b891-c9ef2bc4ad78" providerId="AD" clId="Web-{12E6803D-91DF-6F81-1461-58249D95F4D7}"/>
    <pc:docChg chg="modSld">
      <pc:chgData name="Rutan, Mary Kay" userId="S::marykay.rutan@va.gov::e3f40698-80dd-4e94-b891-c9ef2bc4ad78" providerId="AD" clId="Web-{12E6803D-91DF-6F81-1461-58249D95F4D7}" dt="2022-09-28T14:47:28.941" v="0" actId="20577"/>
      <pc:docMkLst>
        <pc:docMk/>
      </pc:docMkLst>
      <pc:sldChg chg="modSp">
        <pc:chgData name="Rutan, Mary Kay" userId="S::marykay.rutan@va.gov::e3f40698-80dd-4e94-b891-c9ef2bc4ad78" providerId="AD" clId="Web-{12E6803D-91DF-6F81-1461-58249D95F4D7}" dt="2022-09-28T14:47:28.941" v="0" actId="20577"/>
        <pc:sldMkLst>
          <pc:docMk/>
          <pc:sldMk cId="4270747120" sldId="2134804776"/>
        </pc:sldMkLst>
        <pc:spChg chg="mod">
          <ac:chgData name="Rutan, Mary Kay" userId="S::marykay.rutan@va.gov::e3f40698-80dd-4e94-b891-c9ef2bc4ad78" providerId="AD" clId="Web-{12E6803D-91DF-6F81-1461-58249D95F4D7}" dt="2022-09-28T14:47:28.941" v="0" actId="20577"/>
          <ac:spMkLst>
            <pc:docMk/>
            <pc:sldMk cId="4270747120" sldId="2134804776"/>
            <ac:spMk id="10" creationId="{835DDD56-ECFD-4FBC-B28C-6A25693CE378}"/>
          </ac:spMkLst>
        </pc:spChg>
      </pc:sldChg>
    </pc:docChg>
  </pc:docChgLst>
  <pc:docChgLst>
    <pc:chgData name="Rutan, Mary Kay" userId="S::marykay.rutan@va.gov::e3f40698-80dd-4e94-b891-c9ef2bc4ad78" providerId="AD" clId="Web-{1FB27CD3-FF53-E47D-69FD-94FCFC9335B3}"/>
    <pc:docChg chg="modSld">
      <pc:chgData name="Rutan, Mary Kay" userId="S::marykay.rutan@va.gov::e3f40698-80dd-4e94-b891-c9ef2bc4ad78" providerId="AD" clId="Web-{1FB27CD3-FF53-E47D-69FD-94FCFC9335B3}" dt="2022-09-22T11:37:38.077" v="2" actId="20577"/>
      <pc:docMkLst>
        <pc:docMk/>
      </pc:docMkLst>
      <pc:sldChg chg="modSp">
        <pc:chgData name="Rutan, Mary Kay" userId="S::marykay.rutan@va.gov::e3f40698-80dd-4e94-b891-c9ef2bc4ad78" providerId="AD" clId="Web-{1FB27CD3-FF53-E47D-69FD-94FCFC9335B3}" dt="2022-09-22T11:37:38.077" v="2" actId="20577"/>
        <pc:sldMkLst>
          <pc:docMk/>
          <pc:sldMk cId="1052212811" sldId="2134804799"/>
        </pc:sldMkLst>
        <pc:spChg chg="mod">
          <ac:chgData name="Rutan, Mary Kay" userId="S::marykay.rutan@va.gov::e3f40698-80dd-4e94-b891-c9ef2bc4ad78" providerId="AD" clId="Web-{1FB27CD3-FF53-E47D-69FD-94FCFC9335B3}" dt="2022-09-22T11:37:38.077" v="2" actId="20577"/>
          <ac:spMkLst>
            <pc:docMk/>
            <pc:sldMk cId="1052212811" sldId="2134804799"/>
            <ac:spMk id="7" creationId="{E3F0B310-A07D-4479-A58C-D66CB0CA668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A18EB-BE09-4644-AC67-55749DD9F388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5D0D6-F36D-441F-B879-83D0640AF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00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a.gov/health-care/apply/application/introduction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10F52D-116E-46C9-A6F6-BC0788BC8D7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3719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>
                <a:latin typeface="Arial"/>
                <a:cs typeface="Arial"/>
              </a:rPr>
              <a:t>Veterans who served in the following locations and time periods are also eligible to enroll in VA health care effective on enactment (August 10, 2022):</a:t>
            </a:r>
            <a:endParaRPr lang="en-US" sz="2000" dirty="0"/>
          </a:p>
          <a:p>
            <a:pPr marL="556895" lvl="1" indent="-213995">
              <a:spcBef>
                <a:spcPts val="0"/>
              </a:spcBef>
            </a:pPr>
            <a:r>
              <a:rPr lang="en-US" sz="2000" dirty="0">
                <a:latin typeface="Arial"/>
                <a:cs typeface="Arial"/>
              </a:rPr>
              <a:t>Republic of Vietnam (between January 9, 1962, and May 7, 1975), </a:t>
            </a:r>
            <a:endParaRPr lang="en-US" sz="2000" dirty="0"/>
          </a:p>
          <a:p>
            <a:pPr marL="556895" lvl="1" indent="-213995">
              <a:spcBef>
                <a:spcPts val="0"/>
              </a:spcBef>
            </a:pPr>
            <a:r>
              <a:rPr lang="en-US" sz="2000" dirty="0">
                <a:latin typeface="Arial"/>
                <a:cs typeface="Arial"/>
              </a:rPr>
              <a:t>Thailand at any US or Royal Thai base (between January 9, 1962, and June 30, 1976)</a:t>
            </a:r>
            <a:endParaRPr lang="en-US" sz="2000" dirty="0"/>
          </a:p>
          <a:p>
            <a:pPr marL="556895" lvl="1" indent="-213995">
              <a:spcBef>
                <a:spcPts val="0"/>
              </a:spcBef>
            </a:pPr>
            <a:r>
              <a:rPr lang="en-US" sz="2000" dirty="0">
                <a:latin typeface="Arial"/>
                <a:cs typeface="Arial"/>
              </a:rPr>
              <a:t>Laos (between December 1, 1965, and September 30, 1969)</a:t>
            </a:r>
            <a:endParaRPr lang="en-US" sz="2000" dirty="0"/>
          </a:p>
          <a:p>
            <a:pPr marL="556895" lvl="1" indent="-213995">
              <a:spcBef>
                <a:spcPts val="0"/>
              </a:spcBef>
            </a:pPr>
            <a:r>
              <a:rPr lang="en-US" sz="2000" dirty="0">
                <a:latin typeface="Arial"/>
                <a:cs typeface="Arial"/>
              </a:rPr>
              <a:t>Certain Provinces in Cambodia (between April 16, 1969, and April 30, 1969)</a:t>
            </a:r>
          </a:p>
          <a:p>
            <a:pPr marL="556895" lvl="1" indent="-213995">
              <a:spcBef>
                <a:spcPts val="0"/>
              </a:spcBef>
            </a:pPr>
            <a:r>
              <a:rPr lang="en-US" sz="2000" dirty="0">
                <a:latin typeface="Arial"/>
                <a:cs typeface="Arial"/>
              </a:rPr>
              <a:t>Guam or American Samoa or their territorial waters (between January 9, 1962, and July 31, 1980)</a:t>
            </a:r>
          </a:p>
          <a:p>
            <a:pPr marL="556895" lvl="1" indent="-213995">
              <a:spcBef>
                <a:spcPts val="0"/>
              </a:spcBef>
            </a:pPr>
            <a:r>
              <a:rPr lang="en-US" sz="2000" dirty="0">
                <a:latin typeface="Arial"/>
                <a:cs typeface="Arial"/>
              </a:rPr>
              <a:t>Johnston Atoll, or a ship that called there, between January 1, 1972, and September 30, 1977</a:t>
            </a:r>
          </a:p>
          <a:p>
            <a:pPr marL="556895" lvl="1" indent="-213995">
              <a:spcBef>
                <a:spcPts val="0"/>
              </a:spcBef>
            </a:pPr>
            <a:endParaRPr lang="en-US" sz="2000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95D0D6-F36D-441F-B879-83D0640AF7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26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fontAlgn="base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</a:rPr>
              <a:t>Beginning October 1, 2022, Gulf War era Veterans who served on active duty in a theater of combat operations after the Persian Gulf War may be eligible to enroll in VA health care.  </a:t>
            </a:r>
            <a:endParaRPr lang="en-US" sz="2800" dirty="0">
              <a:solidFill>
                <a:srgbClr val="000000"/>
              </a:solidFill>
            </a:endParaRPr>
          </a:p>
          <a:p>
            <a:pPr marL="0" indent="0" algn="l" rtl="0" fontAlgn="base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</a:rPr>
              <a:t>This also includes Veterans who, in connection with service during such period, received the following awards or recognitions:  </a:t>
            </a:r>
            <a:br>
              <a:rPr lang="en-US" sz="2000" b="0" i="0" dirty="0">
                <a:solidFill>
                  <a:srgbClr val="000000"/>
                </a:solidFill>
                <a:effectLst/>
              </a:rPr>
            </a:br>
            <a:endParaRPr lang="en-US" sz="2800" dirty="0">
              <a:solidFill>
                <a:srgbClr val="000000"/>
              </a:solidFill>
            </a:endParaRP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000000"/>
                </a:solidFill>
                <a:effectLst/>
              </a:rPr>
              <a:t>Armed Forces Expeditionary Medal 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000000"/>
                </a:solidFill>
                <a:effectLst/>
              </a:rPr>
              <a:t>Service Specific Expeditionary Medal 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000000"/>
                </a:solidFill>
                <a:effectLst/>
              </a:rPr>
              <a:t>Combat Era Specific Expeditionary Medal 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000000"/>
                </a:solidFill>
                <a:effectLst/>
              </a:rPr>
              <a:t>Campaign Specific Expeditionary Medal 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000000"/>
                </a:solidFill>
                <a:effectLst/>
              </a:rPr>
              <a:t>Any other combat theater award established by Federal statute or Executive Order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95D0D6-F36D-441F-B879-83D0640AF7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80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ea typeface="Arial" panose="020B0604020202020204" pitchFamily="34" charset="0"/>
              </a:rPr>
              <a:t>Beginning October 1, 2022, Post-9/11 Veterans who did not previously enroll in VA health care will have a 1-year window in which they may be eligible to enroll if they:</a:t>
            </a:r>
            <a:endParaRPr lang="en-US" sz="2400" dirty="0">
              <a:effectLst/>
              <a:ea typeface="Calibri" panose="020F0502020204030204" pitchFamily="34" charset="0"/>
            </a:endParaRPr>
          </a:p>
          <a:p>
            <a:pPr marL="642938" lvl="1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50" dirty="0">
                <a:effectLst/>
                <a:ea typeface="Arial" panose="020B0604020202020204" pitchFamily="34" charset="0"/>
              </a:rPr>
              <a:t>Served on active duty in a theater of combat operations during a period of war after the Persian Gulf War, </a:t>
            </a:r>
            <a:r>
              <a:rPr lang="en-US" sz="2250" b="1" dirty="0">
                <a:effectLst/>
                <a:ea typeface="Arial" panose="020B0604020202020204" pitchFamily="34" charset="0"/>
              </a:rPr>
              <a:t>or</a:t>
            </a:r>
            <a:endParaRPr lang="en-US" sz="2250" dirty="0">
              <a:effectLst/>
              <a:ea typeface="Calibri" panose="020F0502020204030204" pitchFamily="34" charset="0"/>
            </a:endParaRPr>
          </a:p>
          <a:p>
            <a:pPr marL="642938" lvl="1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50" dirty="0">
                <a:effectLst/>
                <a:ea typeface="Arial" panose="020B0604020202020204" pitchFamily="34" charset="0"/>
              </a:rPr>
              <a:t>Served in a combat against a hostile force during a period of hostilities after November 11, 1998, </a:t>
            </a:r>
            <a:r>
              <a:rPr lang="en-US" sz="2250" b="1" dirty="0">
                <a:effectLst/>
                <a:ea typeface="Arial" panose="020B0604020202020204" pitchFamily="34" charset="0"/>
              </a:rPr>
              <a:t>and</a:t>
            </a:r>
            <a:endParaRPr lang="en-US" sz="2250" dirty="0">
              <a:effectLst/>
              <a:ea typeface="Calibri" panose="020F0502020204030204" pitchFamily="34" charset="0"/>
            </a:endParaRPr>
          </a:p>
          <a:p>
            <a:pPr marL="642938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250" dirty="0">
                <a:effectLst/>
                <a:ea typeface="Arial" panose="020B0604020202020204" pitchFamily="34" charset="0"/>
              </a:rPr>
              <a:t>Were discharged or released between September 11, 2001, and October 1, 2013</a:t>
            </a:r>
            <a:endParaRPr lang="en-US" sz="2250" dirty="0">
              <a:effectLst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95D0D6-F36D-441F-B879-83D0640AF7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50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new law helps advance one of the department’s top priorities: Getting more Veterans into VA care by expanding eligibility and available health care services for Veterans exposed to toxic substances.  </a:t>
            </a:r>
          </a:p>
          <a:p>
            <a:endParaRPr lang="en-US" dirty="0"/>
          </a:p>
          <a:p>
            <a:r>
              <a:rPr lang="en-US" dirty="0"/>
              <a:t>Section 103 of the law requires VA, in a phased approach, to provide hospital care, medical services and nursing home care for any illness to three new categories of Veterans.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Category 1 Veterans are those who participated in a toxic exposure risk activity while serving on active duty, active duty for training, or inactive duty training;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Category 2 Veterans are those who 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were assigned to a duty station in, including airspace above, Bahrain, Iraq, Kuwait, Oman, Qatar, Saudi Arabia, Somalia or the United Arab Emirates on or after August 2, 1990, during active service; or Veterans who were assigned to a duty station in Afghanistan, Djibouti, Egypt, Jordan, Lebanon, Syria, Yemen, Uzbekistan, or any other country determined relevant by VA on or after September 11, 2001, during active service; and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Category 3 Veterans are those who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were deployed in support of Operation Enduring Freedom, Operation Freedom’s Sentinel, Operation Iraqi Freedom, Operation New Dawn, Operation Inherent Resolve, and Resolute Support Mission.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95D0D6-F36D-441F-B879-83D0640AF70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70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/>
              <a:t>Veterans identified in </a:t>
            </a:r>
            <a:r>
              <a:rPr lang="en-US" sz="1200" b="1" dirty="0"/>
              <a:t>Categories 1 and 2 </a:t>
            </a:r>
            <a:r>
              <a:rPr lang="en-US" sz="1200" dirty="0"/>
              <a:t>will be eligible: </a:t>
            </a:r>
          </a:p>
          <a:p>
            <a:pPr marL="0" indent="0">
              <a:buNone/>
            </a:pPr>
            <a:r>
              <a:rPr lang="en-US" sz="1200" dirty="0"/>
              <a:t> </a:t>
            </a:r>
          </a:p>
          <a:p>
            <a:r>
              <a:rPr lang="en-US" sz="1200" dirty="0"/>
              <a:t>October 1, 2024:  Veterans who were discharged or released between August 2, 1990, and September 11, 2001</a:t>
            </a:r>
            <a:br>
              <a:rPr lang="en-US" sz="1200" dirty="0"/>
            </a:br>
            <a:endParaRPr lang="en-US" sz="1200" dirty="0"/>
          </a:p>
          <a:p>
            <a:r>
              <a:rPr lang="en-US" sz="1200" dirty="0"/>
              <a:t>October 1, 2026: Veterans who were discharged or released between September 12, 2001, and December 31, 2006</a:t>
            </a:r>
            <a:br>
              <a:rPr lang="en-US" sz="1200" dirty="0"/>
            </a:br>
            <a:endParaRPr lang="en-US" sz="1200" dirty="0"/>
          </a:p>
          <a:p>
            <a:r>
              <a:rPr lang="en-US" sz="1200" dirty="0"/>
              <a:t>October 1, 2028:  Veterans who were discharged or released between January 1, 2007, and December 31, 2012</a:t>
            </a:r>
            <a:br>
              <a:rPr lang="en-US" sz="1200" dirty="0"/>
            </a:br>
            <a:endParaRPr lang="en-US" sz="1200" dirty="0"/>
          </a:p>
          <a:p>
            <a:r>
              <a:rPr lang="en-US" sz="1200" dirty="0"/>
              <a:t>October 1, 2030:  Veterans who were discharged or released between January 1, 2013 and December 31, 2018</a:t>
            </a:r>
            <a:br>
              <a:rPr lang="en-US" sz="1200" dirty="0"/>
            </a:br>
            <a:endParaRPr lang="en-US" sz="1200" dirty="0"/>
          </a:p>
          <a:p>
            <a:pPr marL="0" indent="0">
              <a:buNone/>
            </a:pPr>
            <a:r>
              <a:rPr lang="en-US" sz="1200" dirty="0"/>
              <a:t>Veterans identified in </a:t>
            </a:r>
            <a:r>
              <a:rPr lang="en-US" sz="1200" b="1" dirty="0"/>
              <a:t>Category 3</a:t>
            </a:r>
            <a:r>
              <a:rPr lang="en-US" sz="1200" dirty="0"/>
              <a:t> will be eligible beginning October 1, 2032</a:t>
            </a:r>
          </a:p>
          <a:p>
            <a:endParaRPr lang="en-US" dirty="0"/>
          </a:p>
          <a:p>
            <a:r>
              <a:rPr lang="en-US" dirty="0"/>
              <a:t>Veterans may be eligible for VA health care earlier if they have a service-connected illness or condition or if they meet existing eligibility criteria. </a:t>
            </a:r>
          </a:p>
          <a:p>
            <a:endParaRPr lang="en-US" dirty="0"/>
          </a:p>
          <a:p>
            <a:r>
              <a:rPr lang="en-US" dirty="0"/>
              <a:t>VA may modify this schedule to an earlier date, if appropriate, based on the </a:t>
            </a:r>
            <a:r>
              <a:rPr lang="en-US" i="0" dirty="0"/>
              <a:t>number of Veterans receiving care and services and resources available to VA. If a modification is made, VA will notify Congress and publish the modified date in the Federal Register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95D0D6-F36D-441F-B879-83D0640AF70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95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fontAlgn="base">
              <a:buFont typeface="+mj-lt"/>
              <a:buNone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 Easy Ways to Apply for VA Health Care</a:t>
            </a:r>
          </a:p>
          <a:p>
            <a:pPr algn="l" rtl="0" fontAlgn="base">
              <a:buFont typeface="+mj-lt"/>
              <a:buAutoNum type="arabicPeriod"/>
            </a:pP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>
              <a:buFont typeface="+mj-lt"/>
              <a:buAutoNum type="arabicPeriod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Online: </a:t>
            </a:r>
            <a:r>
              <a:rPr lang="en-US" sz="1200" b="0" i="0" u="sng" strike="noStrike" dirty="0">
                <a:solidFill>
                  <a:srgbClr val="0563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https://www.va.gov/health-care/apply/application/introduction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>
              <a:buFont typeface="+mj-lt"/>
              <a:buAutoNum type="arabicPeriod" startAt="2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By calling the toll-free hotline: 877-222-8387. 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>
              <a:buFont typeface="+mj-lt"/>
              <a:buAutoNum type="arabicPeriod" startAt="3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By mailing </a:t>
            </a:r>
            <a:r>
              <a:rPr lang="en-US" sz="1200" b="0" i="0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 Form 10-10EZ</a:t>
            </a:r>
            <a:r>
              <a:rPr lang="en-US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to: </a:t>
            </a:r>
          </a:p>
          <a:p>
            <a:pPr algn="l" rtl="0" fontAlgn="base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Health Eligibility Center 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2957 Clairmont Rd., Suite 200 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Atlanta, GA 30329 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>
              <a:buFont typeface="+mj-lt"/>
              <a:buAutoNum type="arabicPeriod" startAt="4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person at </a:t>
            </a:r>
            <a:r>
              <a:rPr lang="en-US" sz="1200" b="0" i="0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nearest VA medical center or clinic</a:t>
            </a:r>
            <a:r>
              <a:rPr lang="en-US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95D0D6-F36D-441F-B879-83D0640AF70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69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95D0D6-F36D-441F-B879-83D0640AF70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91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8.png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76201"/>
            <a:ext cx="12192000" cy="6400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1"/>
            <a:ext cx="12192000" cy="64008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/>
              <a:t>Click to edit Slide Master Style</a:t>
            </a:r>
            <a:endParaRPr lang="en-US" sz="3600" u="sng"/>
          </a:p>
        </p:txBody>
      </p:sp>
    </p:spTree>
    <p:extLst>
      <p:ext uri="{BB962C8B-B14F-4D97-AF65-F5344CB8AC3E}">
        <p14:creationId xmlns:p14="http://schemas.microsoft.com/office/powerpoint/2010/main" val="3192696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41887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98438"/>
            <a:ext cx="9871456" cy="487362"/>
          </a:xfrm>
          <a:prstGeom prst="rect">
            <a:avLst/>
          </a:prstGeom>
        </p:spPr>
        <p:txBody>
          <a:bodyPr vert="horz" anchor="b"/>
          <a:lstStyle>
            <a:lvl1pPr algn="l">
              <a:defRPr sz="32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143003"/>
            <a:ext cx="10972800" cy="4983163"/>
          </a:xfrm>
          <a:prstGeom prst="rect">
            <a:avLst/>
          </a:prstGeom>
        </p:spPr>
        <p:txBody>
          <a:bodyPr/>
          <a:lstStyle>
            <a:lvl1pPr marL="263776" marR="0" indent="-263776" algn="l" defTabSz="844083" rtl="0" eaLnBrk="1" fontAlgn="auto" latinLnBrk="0" hangingPunct="1">
              <a:lnSpc>
                <a:spcPct val="100000"/>
              </a:lnSpc>
              <a:spcBef>
                <a:spcPts val="554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defRPr>
            </a:lvl1pPr>
            <a:lvl2pPr marL="476262" marR="0" indent="-225675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LucidaGrande" charset="0"/>
              <a:buChar char="-"/>
              <a:tabLst/>
              <a:defRPr sz="1600">
                <a:latin typeface="+mn-lt"/>
              </a:defRPr>
            </a:lvl2pPr>
            <a:lvl3pPr marL="675266" marR="0" indent="-211021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Courier New" charset="0"/>
              <a:buChar char="o"/>
              <a:tabLst/>
              <a:def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</a:defRPr>
            </a:lvl3pPr>
            <a:lvl4pPr marL="0" marR="0" indent="0" algn="l" defTabSz="844083" rtl="0" eaLnBrk="1" fontAlgn="auto" latinLnBrk="0" hangingPunct="1">
              <a:lnSpc>
                <a:spcPct val="100000"/>
              </a:lnSpc>
              <a:spcBef>
                <a:spcPts val="1662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 sz="1600">
                <a:latin typeface="+mn-lt"/>
              </a:defRPr>
            </a:lvl4pPr>
            <a:lvl5pPr marL="0" marR="0" indent="0" algn="l" defTabSz="844083" rtl="0" eaLnBrk="1" fontAlgn="auto" latinLnBrk="0" hangingPunct="1">
              <a:lnSpc>
                <a:spcPct val="100000"/>
              </a:lnSpc>
              <a:spcBef>
                <a:spcPts val="554"/>
              </a:spcBef>
              <a:spcAft>
                <a:spcPts val="554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latin typeface="+mn-lt"/>
              </a:defRPr>
            </a:lvl5pPr>
            <a:lvl6pPr marL="0" marR="0" indent="0" algn="l" defTabSz="844083" rtl="0" eaLnBrk="1" fontAlgn="auto" latinLnBrk="0" hangingPunct="1">
              <a:lnSpc>
                <a:spcPct val="100000"/>
              </a:lnSpc>
              <a:spcBef>
                <a:spcPts val="1108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6pPr>
          </a:lstStyle>
          <a:p>
            <a:pPr marL="263776" marR="0" lvl="0" indent="-263776" algn="l" defTabSz="844083" rtl="0" eaLnBrk="1" fontAlgn="auto" latinLnBrk="0" hangingPunct="1">
              <a:lnSpc>
                <a:spcPct val="100000"/>
              </a:lnSpc>
              <a:spcBef>
                <a:spcPts val="554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77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Level 1 is used for body text. The bullet is optional and may be removed. </a:t>
            </a:r>
            <a:br>
              <a:rPr kumimoji="0" lang="en-US" sz="1477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477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Click “indent more” to access additional text styles.</a:t>
            </a:r>
          </a:p>
          <a:p>
            <a:pPr marL="476262" marR="0" lvl="1" indent="-225675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LucidaGrande" charset="0"/>
              <a:buChar char="-"/>
              <a:tabLst/>
              <a:defRPr/>
            </a:pPr>
            <a:r>
              <a:rPr kumimoji="0" lang="en-US" sz="1477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cs typeface="Calibri" charset="0"/>
              </a:rPr>
              <a:t>Second level is a nested text bullet</a:t>
            </a:r>
          </a:p>
          <a:p>
            <a:pPr marL="675266" marR="0" lvl="2" indent="-211021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Courier New" charset="0"/>
              <a:buChar char="o"/>
              <a:tabLst/>
              <a:defRPr/>
            </a:pPr>
            <a:r>
              <a:rPr kumimoji="0" lang="en-US" sz="1477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Third level is a nested text bullet. </a:t>
            </a:r>
          </a:p>
          <a:p>
            <a:pPr marL="0" marR="0" lvl="3" indent="0" algn="l" defTabSz="844083" rtl="0" eaLnBrk="1" fontAlgn="auto" latinLnBrk="0" hangingPunct="1">
              <a:lnSpc>
                <a:spcPct val="100000"/>
              </a:lnSpc>
              <a:spcBef>
                <a:spcPts val="1662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kumimoji="0" lang="en-US" sz="1477" b="1" i="0" u="none" strike="noStrike" kern="1200" cap="all" spc="92" normalizeH="0" baseline="0" noProof="0">
                <a:ln>
                  <a:noFill/>
                </a:ln>
                <a:solidFill>
                  <a:srgbClr val="243646"/>
                </a:solidFill>
                <a:effectLst/>
                <a:uLnTx/>
                <a:uFillTx/>
                <a:latin typeface="Calibri" charset="0"/>
                <a:cs typeface="Calibri" charset="0"/>
              </a:rPr>
              <a:t>Level 4 is an optional subhead</a:t>
            </a:r>
          </a:p>
          <a:p>
            <a:pPr marL="0" marR="0" lvl="4" indent="0" algn="l" defTabSz="844083" rtl="0" eaLnBrk="1" fontAlgn="auto" latinLnBrk="0" hangingPunct="1">
              <a:lnSpc>
                <a:spcPct val="100000"/>
              </a:lnSpc>
              <a:spcBef>
                <a:spcPts val="554"/>
              </a:spcBef>
              <a:spcAft>
                <a:spcPts val="554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92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charset="0"/>
              </a:rPr>
              <a:t>Level 5 is an optional short description. </a:t>
            </a:r>
          </a:p>
          <a:p>
            <a:pPr marL="0" marR="0" lvl="5" indent="0" algn="l" defTabSz="844083" rtl="0" eaLnBrk="1" fontAlgn="auto" latinLnBrk="0" hangingPunct="1">
              <a:lnSpc>
                <a:spcPct val="100000"/>
              </a:lnSpc>
              <a:spcBef>
                <a:spcPts val="110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15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cs typeface="Calibri" charset="0"/>
              </a:rPr>
              <a:t>Level 6 is used for source information or footnotes.</a:t>
            </a:r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64F98-A3F4-4225-9B73-C923C3F85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43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98438"/>
            <a:ext cx="9871456" cy="487362"/>
          </a:xfrm>
          <a:prstGeom prst="rect">
            <a:avLst/>
          </a:prstGeom>
        </p:spPr>
        <p:txBody>
          <a:bodyPr vert="horz" anchor="b"/>
          <a:lstStyle>
            <a:lvl1pPr algn="l">
              <a:defRPr sz="32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143003"/>
            <a:ext cx="10972800" cy="4983163"/>
          </a:xfrm>
          <a:prstGeom prst="rect">
            <a:avLst/>
          </a:prstGeom>
        </p:spPr>
        <p:txBody>
          <a:bodyPr/>
          <a:lstStyle>
            <a:lvl1pPr marL="263776" marR="0" indent="-263776" algn="l" defTabSz="844083" rtl="0" eaLnBrk="1" fontAlgn="auto" latinLnBrk="0" hangingPunct="1">
              <a:lnSpc>
                <a:spcPct val="100000"/>
              </a:lnSpc>
              <a:spcBef>
                <a:spcPts val="554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defRPr>
            </a:lvl1pPr>
            <a:lvl2pPr marL="476262" marR="0" indent="-225675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LucidaGrande" charset="0"/>
              <a:buChar char="-"/>
              <a:tabLst/>
              <a:defRPr sz="1600">
                <a:latin typeface="+mn-lt"/>
              </a:defRPr>
            </a:lvl2pPr>
            <a:lvl3pPr marL="675266" marR="0" indent="-211021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Courier New" charset="0"/>
              <a:buChar char="o"/>
              <a:tabLst/>
              <a:def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</a:defRPr>
            </a:lvl3pPr>
            <a:lvl4pPr marL="0" marR="0" indent="0" algn="l" defTabSz="844083" rtl="0" eaLnBrk="1" fontAlgn="auto" latinLnBrk="0" hangingPunct="1">
              <a:lnSpc>
                <a:spcPct val="100000"/>
              </a:lnSpc>
              <a:spcBef>
                <a:spcPts val="1662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 sz="1600">
                <a:latin typeface="+mn-lt"/>
              </a:defRPr>
            </a:lvl4pPr>
            <a:lvl5pPr marL="0" marR="0" indent="0" algn="l" defTabSz="844083" rtl="0" eaLnBrk="1" fontAlgn="auto" latinLnBrk="0" hangingPunct="1">
              <a:lnSpc>
                <a:spcPct val="100000"/>
              </a:lnSpc>
              <a:spcBef>
                <a:spcPts val="554"/>
              </a:spcBef>
              <a:spcAft>
                <a:spcPts val="554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latin typeface="+mn-lt"/>
              </a:defRPr>
            </a:lvl5pPr>
            <a:lvl6pPr marL="0" marR="0" indent="0" algn="l" defTabSz="844083" rtl="0" eaLnBrk="1" fontAlgn="auto" latinLnBrk="0" hangingPunct="1">
              <a:lnSpc>
                <a:spcPct val="100000"/>
              </a:lnSpc>
              <a:spcBef>
                <a:spcPts val="1108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6pPr>
          </a:lstStyle>
          <a:p>
            <a:pPr marL="263776" marR="0" lvl="0" indent="-263776" algn="l" defTabSz="844083" rtl="0" eaLnBrk="1" fontAlgn="auto" latinLnBrk="0" hangingPunct="1">
              <a:lnSpc>
                <a:spcPct val="100000"/>
              </a:lnSpc>
              <a:spcBef>
                <a:spcPts val="554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77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Level 1 is used for body text. The bullet is optional and may be removed. </a:t>
            </a:r>
            <a:br>
              <a:rPr kumimoji="0" lang="en-US" sz="1477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477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Click “indent more” to access additional text styles.</a:t>
            </a:r>
          </a:p>
          <a:p>
            <a:pPr marL="476262" marR="0" lvl="1" indent="-225675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LucidaGrande" charset="0"/>
              <a:buChar char="-"/>
              <a:tabLst/>
              <a:defRPr/>
            </a:pPr>
            <a:r>
              <a:rPr kumimoji="0" lang="en-US" sz="1477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cs typeface="Calibri" charset="0"/>
              </a:rPr>
              <a:t>Second level is a nested text bullet</a:t>
            </a:r>
          </a:p>
          <a:p>
            <a:pPr marL="675266" marR="0" lvl="2" indent="-211021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Courier New" charset="0"/>
              <a:buChar char="o"/>
              <a:tabLst/>
              <a:defRPr/>
            </a:pPr>
            <a:r>
              <a:rPr kumimoji="0" lang="en-US" sz="1477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Third level is a nested text bullet. </a:t>
            </a:r>
          </a:p>
          <a:p>
            <a:pPr marL="0" marR="0" lvl="3" indent="0" algn="l" defTabSz="844083" rtl="0" eaLnBrk="1" fontAlgn="auto" latinLnBrk="0" hangingPunct="1">
              <a:lnSpc>
                <a:spcPct val="100000"/>
              </a:lnSpc>
              <a:spcBef>
                <a:spcPts val="1662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kumimoji="0" lang="en-US" sz="1477" b="1" i="0" u="none" strike="noStrike" kern="1200" cap="all" spc="92" normalizeH="0" baseline="0" noProof="0">
                <a:ln>
                  <a:noFill/>
                </a:ln>
                <a:solidFill>
                  <a:srgbClr val="243646"/>
                </a:solidFill>
                <a:effectLst/>
                <a:uLnTx/>
                <a:uFillTx/>
                <a:latin typeface="Calibri" charset="0"/>
                <a:cs typeface="Calibri" charset="0"/>
              </a:rPr>
              <a:t>Level 4 is an optional subhead</a:t>
            </a:r>
          </a:p>
          <a:p>
            <a:pPr marL="0" marR="0" lvl="4" indent="0" algn="l" defTabSz="844083" rtl="0" eaLnBrk="1" fontAlgn="auto" latinLnBrk="0" hangingPunct="1">
              <a:lnSpc>
                <a:spcPct val="100000"/>
              </a:lnSpc>
              <a:spcBef>
                <a:spcPts val="554"/>
              </a:spcBef>
              <a:spcAft>
                <a:spcPts val="554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92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charset="0"/>
              </a:rPr>
              <a:t>Level 5 is an optional short description. </a:t>
            </a:r>
          </a:p>
          <a:p>
            <a:pPr marL="0" marR="0" lvl="5" indent="0" algn="l" defTabSz="844083" rtl="0" eaLnBrk="1" fontAlgn="auto" latinLnBrk="0" hangingPunct="1">
              <a:lnSpc>
                <a:spcPct val="100000"/>
              </a:lnSpc>
              <a:spcBef>
                <a:spcPts val="110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15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cs typeface="Calibri" charset="0"/>
              </a:rPr>
              <a:t>Level 6 is used for source information or footnotes.</a:t>
            </a:r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64F98-A3F4-4225-9B73-C923C3F85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29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F458E45-1875-6342-BF4B-D4EB3A67EC0D}"/>
              </a:ext>
            </a:extLst>
          </p:cNvPr>
          <p:cNvSpPr/>
          <p:nvPr userDrawn="1"/>
        </p:nvSpPr>
        <p:spPr>
          <a:xfrm>
            <a:off x="0" y="3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60">
              <a:solidFill>
                <a:srgbClr val="000000"/>
              </a:solidFill>
            </a:endParaRPr>
          </a:p>
        </p:txBody>
      </p:sp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9" y="1596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9" y="1596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3189" y="1361281"/>
            <a:ext cx="10019719" cy="4223250"/>
          </a:xfrm>
        </p:spPr>
        <p:txBody>
          <a:bodyPr>
            <a:normAutofit/>
          </a:bodyPr>
          <a:lstStyle>
            <a:lvl1pPr algn="l">
              <a:defRPr sz="2785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250441" y="6400239"/>
            <a:ext cx="2844800" cy="365125"/>
          </a:xfrm>
          <a:prstGeom prst="rect">
            <a:avLst/>
          </a:prstGeom>
        </p:spPr>
        <p:txBody>
          <a:bodyPr vert="horz" lIns="38576" tIns="19289" rIns="38576" bIns="19289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z="506" smtClean="0">
                <a:solidFill>
                  <a:prstClr val="white"/>
                </a:solidFill>
              </a:rPr>
              <a:pPr/>
              <a:t>‹#›</a:t>
            </a:fld>
            <a:endParaRPr lang="en-US" sz="506">
              <a:solidFill>
                <a:prstClr val="white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DA6BBF0-4C99-9E43-A268-9808FEC5BF9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277" y="5584328"/>
            <a:ext cx="3112135" cy="699770"/>
          </a:xfrm>
          <a:prstGeom prst="rect">
            <a:avLst/>
          </a:prstGeom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1CBEA35C-87BD-104C-9408-47C9ECD262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7453" y="5538856"/>
            <a:ext cx="2600960" cy="6990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 userDrawn="1"/>
        </p:nvSpPr>
        <p:spPr>
          <a:xfrm>
            <a:off x="4029427" y="6342744"/>
            <a:ext cx="3967239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5" err="1"/>
              <a:t>Predecisional</a:t>
            </a:r>
            <a:r>
              <a:rPr lang="en-US" sz="675" baseline="0"/>
              <a:t> / For Internal VA Use Only</a:t>
            </a:r>
            <a:endParaRPr lang="en-US" sz="675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1042229"/>
            <a:ext cx="12192000" cy="3224971"/>
            <a:chOff x="0" y="1295400"/>
            <a:chExt cx="8263548" cy="2895600"/>
          </a:xfrm>
        </p:grpSpPr>
        <p:sp>
          <p:nvSpPr>
            <p:cNvPr id="6" name="Isosceles Triangle 5"/>
            <p:cNvSpPr/>
            <p:nvPr userDrawn="1"/>
          </p:nvSpPr>
          <p:spPr>
            <a:xfrm rot="10800000">
              <a:off x="7086599" y="2895600"/>
              <a:ext cx="1176948" cy="1295400"/>
            </a:xfrm>
            <a:prstGeom prst="triangle">
              <a:avLst>
                <a:gd name="adj" fmla="val 100000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" name="Rectangle 2"/>
            <p:cNvSpPr/>
            <p:nvPr userDrawn="1"/>
          </p:nvSpPr>
          <p:spPr>
            <a:xfrm>
              <a:off x="0" y="1295400"/>
              <a:ext cx="8263548" cy="16002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" y="3476508"/>
              <a:ext cx="6705600" cy="45719"/>
            </a:xfrm>
            <a:prstGeom prst="rect">
              <a:avLst/>
            </a:prstGeom>
            <a:solidFill>
              <a:srgbClr val="7724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</p:spTree>
    <p:extLst>
      <p:ext uri="{BB962C8B-B14F-4D97-AF65-F5344CB8AC3E}">
        <p14:creationId xmlns:p14="http://schemas.microsoft.com/office/powerpoint/2010/main" val="3404128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97152"/>
            <a:ext cx="10363200" cy="1984248"/>
          </a:xfrm>
        </p:spPr>
        <p:txBody>
          <a:bodyPr/>
          <a:lstStyle>
            <a:lvl1pPr>
              <a:defRPr>
                <a:solidFill>
                  <a:srgbClr val="002F5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" y="4191000"/>
            <a:ext cx="8534400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2100">
                <a:latin typeface="Arial" panose="020B0604020202020204" pitchFamily="34" charset="0"/>
                <a:cs typeface="Arial" panose="020B0604020202020204" pitchFamily="34" charset="0"/>
              </a:rPr>
              <a:t>Presentation for:</a:t>
            </a:r>
          </a:p>
          <a:p>
            <a:pPr algn="l">
              <a:spcBef>
                <a:spcPts val="0"/>
              </a:spcBef>
            </a:pPr>
            <a:r>
              <a:rPr lang="en-US" sz="2100">
                <a:latin typeface="Arial" panose="020B0604020202020204" pitchFamily="34" charset="0"/>
                <a:cs typeface="Arial" panose="020B0604020202020204" pitchFamily="34" charset="0"/>
              </a:rPr>
              <a:t>Presented by:</a:t>
            </a:r>
          </a:p>
          <a:p>
            <a:pPr algn="l">
              <a:spcBef>
                <a:spcPts val="0"/>
              </a:spcBef>
            </a:pPr>
            <a:r>
              <a:rPr lang="en-US" sz="2100">
                <a:latin typeface="Arial" panose="020B0604020202020204" pitchFamily="34" charset="0"/>
                <a:cs typeface="Arial" panose="020B0604020202020204" pitchFamily="34" charset="0"/>
              </a:rPr>
              <a:t>Date of briefing:</a:t>
            </a:r>
          </a:p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460502"/>
            <a:ext cx="10363200" cy="10541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en-US" sz="2400">
                <a:solidFill>
                  <a:srgbClr val="002F56"/>
                </a:solidFill>
              </a:rPr>
              <a:t>VETERANS HEALTH ADMINISTRATION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44D0A0-169D-4ADE-A8CA-41DDD30C3F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2E955-1962-4AEE-8867-D22B674B3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45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12192000" cy="762000"/>
          </a:xfrm>
          <a:solidFill>
            <a:schemeClr val="tx2"/>
          </a:solidFill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1"/>
            <a:ext cx="10972800" cy="52880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1A64A7-1697-4790-9860-ED04C55EE1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71D2E955-1962-4AEE-8867-D22B674B3D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99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2000"/>
          </a:xfrm>
          <a:solidFill>
            <a:schemeClr val="tx2"/>
          </a:solidFill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FC1BBC-FC1F-4FC3-9871-D9EEF0A9D2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2E955-1962-4AEE-8867-D22B674B3D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783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6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1A43E-6603-4A31-9033-0EF6F866C5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2E955-1962-4AEE-8867-D22B674B3D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105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C159A0-58F4-43DB-B0E8-D342AC22CF72}"/>
              </a:ext>
            </a:extLst>
          </p:cNvPr>
          <p:cNvSpPr txBox="1"/>
          <p:nvPr/>
        </p:nvSpPr>
        <p:spPr>
          <a:xfrm rot="18989011">
            <a:off x="3045320" y="2830978"/>
            <a:ext cx="568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>
                <a:solidFill>
                  <a:schemeClr val="bg1">
                    <a:lumMod val="85000"/>
                  </a:schemeClr>
                </a:solidFill>
              </a:rPr>
              <a:t>DRAFT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17E63-1EFB-40F5-B375-624707CAAC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2E955-1962-4AEE-8867-D22B674B3D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183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F458E45-1875-6342-BF4B-D4EB3A67EC0D}"/>
              </a:ext>
            </a:extLst>
          </p:cNvPr>
          <p:cNvSpPr/>
          <p:nvPr userDrawn="1"/>
        </p:nvSpPr>
        <p:spPr>
          <a:xfrm>
            <a:off x="281062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60">
              <a:solidFill>
                <a:srgbClr val="000000"/>
              </a:solidFill>
            </a:endParaRPr>
          </a:p>
        </p:txBody>
      </p:sp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9" y="1596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9" y="1596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3189" y="1361281"/>
            <a:ext cx="10019719" cy="4223250"/>
          </a:xfrm>
        </p:spPr>
        <p:txBody>
          <a:bodyPr>
            <a:normAutofit/>
          </a:bodyPr>
          <a:lstStyle>
            <a:lvl1pPr algn="l">
              <a:defRPr sz="2785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250441" y="6400239"/>
            <a:ext cx="2844800" cy="365125"/>
          </a:xfrm>
          <a:prstGeom prst="rect">
            <a:avLst/>
          </a:prstGeom>
        </p:spPr>
        <p:txBody>
          <a:bodyPr vert="horz" lIns="38576" tIns="19289" rIns="38576" bIns="19289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z="506" smtClean="0">
                <a:solidFill>
                  <a:prstClr val="white"/>
                </a:solidFill>
              </a:rPr>
              <a:pPr/>
              <a:t>‹#›</a:t>
            </a:fld>
            <a:endParaRPr lang="en-US" sz="506">
              <a:solidFill>
                <a:prstClr val="white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DA6BBF0-4C99-9E43-A268-9808FEC5BF9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311" y="5968717"/>
            <a:ext cx="2734235" cy="618007"/>
          </a:xfrm>
          <a:prstGeom prst="rect">
            <a:avLst/>
          </a:prstGeom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1CBEA35C-87BD-104C-9408-47C9ECD262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7340" y="5999323"/>
            <a:ext cx="2043893" cy="5191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 userDrawn="1"/>
        </p:nvSpPr>
        <p:spPr>
          <a:xfrm>
            <a:off x="3676473" y="6165496"/>
            <a:ext cx="396723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75"/>
              <a:t>Draft - Pre-Decisional Deliberative Document </a:t>
            </a:r>
          </a:p>
          <a:p>
            <a:pPr algn="ctr"/>
            <a:r>
              <a:rPr lang="it-IT" sz="675"/>
              <a:t>Internal VA Use Only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1042229"/>
            <a:ext cx="12192000" cy="3224971"/>
            <a:chOff x="0" y="1295400"/>
            <a:chExt cx="8263548" cy="2895600"/>
          </a:xfrm>
        </p:grpSpPr>
        <p:sp>
          <p:nvSpPr>
            <p:cNvPr id="6" name="Isosceles Triangle 5"/>
            <p:cNvSpPr/>
            <p:nvPr userDrawn="1"/>
          </p:nvSpPr>
          <p:spPr>
            <a:xfrm rot="10800000">
              <a:off x="7086599" y="2895600"/>
              <a:ext cx="1176948" cy="1295400"/>
            </a:xfrm>
            <a:prstGeom prst="triangle">
              <a:avLst>
                <a:gd name="adj" fmla="val 100000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" name="Rectangle 2"/>
            <p:cNvSpPr/>
            <p:nvPr userDrawn="1"/>
          </p:nvSpPr>
          <p:spPr>
            <a:xfrm>
              <a:off x="0" y="1295400"/>
              <a:ext cx="8263548" cy="16002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" y="3476508"/>
              <a:ext cx="6705600" cy="45719"/>
            </a:xfrm>
            <a:prstGeom prst="rect">
              <a:avLst/>
            </a:prstGeom>
            <a:solidFill>
              <a:srgbClr val="7724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</p:spTree>
    <p:extLst>
      <p:ext uri="{BB962C8B-B14F-4D97-AF65-F5344CB8AC3E}">
        <p14:creationId xmlns:p14="http://schemas.microsoft.com/office/powerpoint/2010/main" val="175989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76201"/>
            <a:ext cx="12192000" cy="6400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1"/>
            <a:ext cx="12192000" cy="64008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/>
              <a:t>Click to edit Slide Master Style</a:t>
            </a:r>
            <a:endParaRPr lang="en-US" sz="3600" u="sng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3B6318EB-1370-2D4D-8813-75CEBC5EDBB0}"/>
              </a:ext>
            </a:extLst>
          </p:cNvPr>
          <p:cNvSpPr txBox="1">
            <a:spLocks/>
          </p:cNvSpPr>
          <p:nvPr userDrawn="1"/>
        </p:nvSpPr>
        <p:spPr>
          <a:xfrm>
            <a:off x="11665769" y="6334845"/>
            <a:ext cx="51284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/>
            <a:fld id="{D983F1FA-211D-3044-9E35-958DFBC26156}" type="slidenum">
              <a:rPr lang="en-US" sz="1200" smtClean="0">
                <a:solidFill>
                  <a:schemeClr val="accent6">
                    <a:lumMod val="90000"/>
                  </a:schemeClr>
                </a:solidFill>
              </a:rPr>
              <a:pPr algn="ctr" defTabSz="457200"/>
              <a:t>‹#›</a:t>
            </a:fld>
            <a:endParaRPr lang="en-US" sz="1800">
              <a:solidFill>
                <a:schemeClr val="accent6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111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52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9250441" y="640023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409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1"/>
            <a:ext cx="109728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-76201"/>
            <a:ext cx="12192000" cy="6400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1"/>
            <a:ext cx="12192000" cy="640080"/>
          </a:xfrm>
        </p:spPr>
        <p:txBody>
          <a:bodyPr>
            <a:normAutofit/>
          </a:bodyPr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sz="3600"/>
              <a:t>Click to edit Slide Master Style</a:t>
            </a:r>
            <a:endParaRPr lang="en-US" sz="3600" u="sng"/>
          </a:p>
        </p:txBody>
      </p:sp>
    </p:spTree>
    <p:extLst>
      <p:ext uri="{BB962C8B-B14F-4D97-AF65-F5344CB8AC3E}">
        <p14:creationId xmlns:p14="http://schemas.microsoft.com/office/powerpoint/2010/main" val="347232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1"/>
            <a:ext cx="109728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-76200"/>
            <a:ext cx="12192000" cy="63790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12192000" cy="637903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/>
              <a:t>Click to edit Slide Master Style</a:t>
            </a:r>
            <a:endParaRPr lang="en-US" sz="3600" u="sng"/>
          </a:p>
        </p:txBody>
      </p:sp>
    </p:spTree>
    <p:extLst>
      <p:ext uri="{BB962C8B-B14F-4D97-AF65-F5344CB8AC3E}">
        <p14:creationId xmlns:p14="http://schemas.microsoft.com/office/powerpoint/2010/main" val="471572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76200"/>
            <a:ext cx="12192000" cy="63790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12192000" cy="637903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/>
              <a:t>Click to edit Slide Master Style</a:t>
            </a:r>
            <a:endParaRPr lang="en-US" sz="3600" u="sng"/>
          </a:p>
        </p:txBody>
      </p:sp>
    </p:spTree>
    <p:extLst>
      <p:ext uri="{BB962C8B-B14F-4D97-AF65-F5344CB8AC3E}">
        <p14:creationId xmlns:p14="http://schemas.microsoft.com/office/powerpoint/2010/main" val="2388499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142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857" y="273056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6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96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651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1879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9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6140681"/>
            <a:ext cx="12192000" cy="731839"/>
            <a:chOff x="0" y="6140680"/>
            <a:chExt cx="9144000" cy="731839"/>
          </a:xfrm>
        </p:grpSpPr>
        <p:sp>
          <p:nvSpPr>
            <p:cNvPr id="8" name="Rectangle 7"/>
            <p:cNvSpPr/>
            <p:nvPr/>
          </p:nvSpPr>
          <p:spPr>
            <a:xfrm>
              <a:off x="0" y="6140680"/>
              <a:ext cx="9144000" cy="73183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defTabSz="457200"/>
              <a:endParaRPr lang="en-US" sz="1800">
                <a:solidFill>
                  <a:prstClr val="white"/>
                </a:solidFill>
              </a:endParaRPr>
            </a:p>
          </p:txBody>
        </p:sp>
        <p:pic>
          <p:nvPicPr>
            <p:cNvPr id="2050" name="Picture 2" descr="C:\Users\vacoGrovem\AppData\Local\Microsoft\Windows\Temporary Internet Files\Content.Outlook\83QVOJUE\CHOOSE-VA-rev.png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6172200"/>
              <a:ext cx="1524000" cy="54610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 descr="PPSeal.png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53130" y="6184206"/>
              <a:ext cx="1933670" cy="641350"/>
            </a:xfrm>
            <a:prstGeom prst="rect">
              <a:avLst/>
            </a:prstGeom>
          </p:spPr>
        </p:pic>
      </p:grp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A5C64214-0FAB-4DC1-BD42-E427C35C67D3}"/>
              </a:ext>
            </a:extLst>
          </p:cNvPr>
          <p:cNvSpPr txBox="1">
            <a:spLocks/>
          </p:cNvSpPr>
          <p:nvPr/>
        </p:nvSpPr>
        <p:spPr>
          <a:xfrm>
            <a:off x="11665769" y="6334845"/>
            <a:ext cx="51284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/>
            <a:fld id="{D983F1FA-211D-3044-9E35-958DFBC26156}" type="slidenum">
              <a:rPr lang="en-US" sz="1200" smtClean="0">
                <a:solidFill>
                  <a:schemeClr val="accent6">
                    <a:lumMod val="90000"/>
                  </a:schemeClr>
                </a:solidFill>
              </a:rPr>
              <a:pPr algn="ctr" defTabSz="457200"/>
              <a:t>‹#›</a:t>
            </a:fld>
            <a:endParaRPr lang="en-US" sz="180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2A818A-09B5-483C-80BD-E370B190E77C}"/>
              </a:ext>
            </a:extLst>
          </p:cNvPr>
          <p:cNvSpPr txBox="1"/>
          <p:nvPr userDrawn="1"/>
        </p:nvSpPr>
        <p:spPr>
          <a:xfrm>
            <a:off x="3335867" y="6200805"/>
            <a:ext cx="4588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>
                <a:solidFill>
                  <a:schemeClr val="bg1"/>
                </a:solidFill>
              </a:rPr>
              <a:t>Draft - Pre-Decisional Deliberative Document </a:t>
            </a:r>
          </a:p>
          <a:p>
            <a:pPr algn="ctr"/>
            <a:r>
              <a:rPr lang="it-IT" sz="1400" b="1">
                <a:solidFill>
                  <a:schemeClr val="bg1"/>
                </a:solidFill>
              </a:rPr>
              <a:t>Internal VA Use Only</a:t>
            </a:r>
          </a:p>
        </p:txBody>
      </p:sp>
    </p:spTree>
    <p:extLst>
      <p:ext uri="{BB962C8B-B14F-4D97-AF65-F5344CB8AC3E}">
        <p14:creationId xmlns:p14="http://schemas.microsoft.com/office/powerpoint/2010/main" val="1097924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  <p:sldLayoutId id="2147483690" r:id="rId1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140677"/>
            <a:ext cx="12192000" cy="7318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90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9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3. VA-PRIMARY-HORIZONTAL-WHITE-VECTOR2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709" y="6271406"/>
            <a:ext cx="2388656" cy="491986"/>
          </a:xfrm>
          <a:prstGeom prst="rect">
            <a:avLst/>
          </a:prstGeom>
        </p:spPr>
      </p:pic>
      <p:pic>
        <p:nvPicPr>
          <p:cNvPr id="10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6172200"/>
            <a:ext cx="215900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4A0899C-301B-497D-9489-A6985143D9C3}"/>
              </a:ext>
            </a:extLst>
          </p:cNvPr>
          <p:cNvSpPr txBox="1">
            <a:spLocks/>
          </p:cNvSpPr>
          <p:nvPr/>
        </p:nvSpPr>
        <p:spPr>
          <a:xfrm>
            <a:off x="3805901" y="6332162"/>
            <a:ext cx="4100513" cy="365125"/>
          </a:xfrm>
          <a:prstGeom prst="rect">
            <a:avLst/>
          </a:prstGeom>
        </p:spPr>
        <p:txBody>
          <a:bodyPr lIns="68580" tIns="34290" rIns="68580" bIns="34290"/>
          <a:lstStyle>
            <a:defPPr>
              <a:defRPr lang="en-US"/>
            </a:defPPr>
            <a:lvl1pPr marL="0" algn="ctr" defTabSz="457200" rtl="0" eaLnBrk="1" latinLnBrk="0" hangingPunct="1">
              <a:defRPr lang="it-IT" sz="1200" kern="1200" dirty="0" smtClean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sz="900">
                <a:latin typeface="Calibri"/>
              </a:rPr>
              <a:t>Pre-Decisional Deliberative Document </a:t>
            </a:r>
          </a:p>
          <a:p>
            <a:pPr>
              <a:defRPr/>
            </a:pPr>
            <a:r>
              <a:rPr lang="it-IT" sz="900">
                <a:latin typeface="Calibri"/>
              </a:rPr>
              <a:t>Internal VA Use Only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956363-32C5-4104-8B30-BAC8A42388E4}"/>
              </a:ext>
            </a:extLst>
          </p:cNvPr>
          <p:cNvSpPr/>
          <p:nvPr/>
        </p:nvSpPr>
        <p:spPr>
          <a:xfrm>
            <a:off x="0" y="6140677"/>
            <a:ext cx="12192000" cy="7318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900"/>
            <a:endParaRPr lang="en-US" sz="135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 descr="3. VA-PRIMARY-HORIZONTAL-WHITE-VECTOR2.png">
            <a:extLst>
              <a:ext uri="{FF2B5EF4-FFF2-40B4-BE49-F238E27FC236}">
                <a16:creationId xmlns:a16="http://schemas.microsoft.com/office/drawing/2014/main" id="{D331AC09-FDB8-4A7E-8266-40D199583DE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4054" y="6249961"/>
            <a:ext cx="2492148" cy="537756"/>
          </a:xfrm>
          <a:prstGeom prst="rect">
            <a:avLst/>
          </a:prstGeom>
        </p:spPr>
      </p:pic>
      <p:pic>
        <p:nvPicPr>
          <p:cNvPr id="14" name="Picture 2" descr="C:\Users\vacoGrovem\AppData\Local\Microsoft\Windows\Temporary Internet Files\Content.Outlook\83QVOJUE\CHOOSE-VA-rev.png">
            <a:extLst>
              <a:ext uri="{FF2B5EF4-FFF2-40B4-BE49-F238E27FC236}">
                <a16:creationId xmlns:a16="http://schemas.microsoft.com/office/drawing/2014/main" id="{FF28AA47-0806-4EA7-9B65-D1D1545329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08738"/>
            <a:ext cx="2492149" cy="65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6">
            <a:extLst>
              <a:ext uri="{FF2B5EF4-FFF2-40B4-BE49-F238E27FC236}">
                <a16:creationId xmlns:a16="http://schemas.microsoft.com/office/drawing/2014/main" id="{10C4BD2A-7646-45BC-BC98-08DE4D0BB6A2}"/>
              </a:ext>
            </a:extLst>
          </p:cNvPr>
          <p:cNvSpPr txBox="1">
            <a:spLocks/>
          </p:cNvSpPr>
          <p:nvPr/>
        </p:nvSpPr>
        <p:spPr>
          <a:xfrm>
            <a:off x="4045746" y="6326204"/>
            <a:ext cx="4100513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42900"/>
            <a:r>
              <a:rPr lang="it-IT" sz="750"/>
              <a:t>Draft - Pre-Decisional Deliberative Document </a:t>
            </a:r>
          </a:p>
          <a:p>
            <a:pPr defTabSz="342900"/>
            <a:r>
              <a:rPr lang="it-IT" sz="750"/>
              <a:t>Internal VA Use Only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F9A3C2CD-2A2F-4A1C-AD40-219F5180B2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6400" y="640080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71D2E955-1962-4AEE-8867-D22B674B3D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7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135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a.gov/health-care/apply/application/introduction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.gov/PAC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0EECE-CAC1-4657-8E16-571F26393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660" y="1731791"/>
            <a:ext cx="11442306" cy="734467"/>
          </a:xfrm>
        </p:spPr>
        <p:txBody>
          <a:bodyPr>
            <a:noAutofit/>
          </a:bodyPr>
          <a:lstStyle/>
          <a:p>
            <a:br>
              <a:rPr lang="en-US" sz="2800" b="1" dirty="0">
                <a:latin typeface="Arial"/>
                <a:cs typeface="Arial"/>
              </a:rPr>
            </a:br>
            <a:r>
              <a:rPr lang="en-US" sz="2800" b="1" dirty="0">
                <a:latin typeface="Arial"/>
                <a:cs typeface="Arial"/>
              </a:rPr>
              <a:t>Honoring our Promise to Address Comprehensive Toxics (PACT) Act of 2022 – Health Care Eligibility</a:t>
            </a:r>
            <a:br>
              <a:rPr lang="en-US" sz="2800" b="1" dirty="0">
                <a:latin typeface="Arial"/>
                <a:cs typeface="Arial"/>
              </a:rPr>
            </a:br>
            <a:br>
              <a:rPr lang="en-US" sz="2800" b="1" dirty="0">
                <a:latin typeface="Arial"/>
                <a:cs typeface="Arial"/>
              </a:rPr>
            </a:b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74813" y="2920537"/>
            <a:ext cx="4328531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2022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7E731F-5452-4EBC-B1B7-D2681D08E642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75A719-3BD5-4A3A-B2D5-796E034C8FD6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267357-9066-4988-A34F-CDCC6E6854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5600" y="2977922"/>
            <a:ext cx="5834592" cy="290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780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58CB8-E9CF-D997-70D2-00CCDB253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/>
                <a:cs typeface="Arial"/>
              </a:rPr>
              <a:t>Vietnam Era Veteran VA Health Care Eligibility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FBBDF7-D743-E98E-36AD-C5B450253C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2E955-1962-4AEE-8867-D22B674B3D1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F0B310-A07D-4479-A58C-D66CB0CA6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821" y="1331496"/>
            <a:ext cx="10042358" cy="442361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rial"/>
                <a:cs typeface="Arial"/>
              </a:rPr>
              <a:t>Veterans who served in the following locations and time periods are also eligible to enroll in VA health care </a:t>
            </a:r>
            <a:r>
              <a:rPr lang="en-US" sz="2000" b="1" dirty="0">
                <a:latin typeface="Arial"/>
                <a:cs typeface="Arial"/>
              </a:rPr>
              <a:t>now</a:t>
            </a:r>
            <a:r>
              <a:rPr lang="en-US" sz="2000" dirty="0">
                <a:latin typeface="Arial"/>
                <a:cs typeface="Arial"/>
              </a:rPr>
              <a:t>:</a:t>
            </a:r>
            <a:br>
              <a:rPr lang="en-US" sz="2000" dirty="0">
                <a:latin typeface="Arial"/>
                <a:cs typeface="Arial"/>
              </a:rPr>
            </a:br>
            <a:endParaRPr lang="en-US" sz="2000" dirty="0"/>
          </a:p>
          <a:p>
            <a:pPr marL="556895" lvl="1" indent="-213995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Arial"/>
                <a:cs typeface="Arial"/>
              </a:rPr>
              <a:t>Republic of Vietnam (between January 9, 1962, and May 7, 1975), </a:t>
            </a:r>
            <a:endParaRPr lang="en-US" sz="2000" dirty="0"/>
          </a:p>
          <a:p>
            <a:pPr marL="556895" lvl="1" indent="-213995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Arial"/>
                <a:cs typeface="Arial"/>
              </a:rPr>
              <a:t>Thailand at any US or Royal Thai base (between January 9, 1962, and June 30, 1976)</a:t>
            </a:r>
            <a:endParaRPr lang="en-US" sz="2000" dirty="0"/>
          </a:p>
          <a:p>
            <a:pPr marL="556895" lvl="1" indent="-213995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Arial"/>
                <a:cs typeface="Arial"/>
              </a:rPr>
              <a:t>Laos (between December 1, 1965, and September 30, 1969)</a:t>
            </a:r>
            <a:endParaRPr lang="en-US" sz="2000" dirty="0"/>
          </a:p>
          <a:p>
            <a:pPr marL="556895" lvl="1" indent="-213995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Arial"/>
                <a:cs typeface="Arial"/>
              </a:rPr>
              <a:t>Certain Provinces in Cambodia (between April 16, 1969, and April 30, 1969)</a:t>
            </a:r>
          </a:p>
          <a:p>
            <a:pPr marL="556895" lvl="1" indent="-213995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Arial"/>
                <a:cs typeface="Arial"/>
              </a:rPr>
              <a:t>Guam or American Samoa or their territorial waters (between January 9, 1962, and July 31, 1980)</a:t>
            </a:r>
          </a:p>
          <a:p>
            <a:pPr marL="556895" lvl="1" indent="-213995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Arial"/>
                <a:cs typeface="Arial"/>
              </a:rPr>
              <a:t>Johnston Atoll, or a ship that called there, between January 1, 1972, and September 30, 1977</a:t>
            </a:r>
          </a:p>
          <a:p>
            <a:pPr marL="556895" lvl="1" indent="-213995">
              <a:spcBef>
                <a:spcPts val="0"/>
              </a:spcBef>
            </a:pPr>
            <a:endParaRPr lang="en-US" sz="2000" dirty="0"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2212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842A6-7EDC-4033-AB7B-BD54AF536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Extended Health Care Eligibility for Certain Gulf War era Veterans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EC4D56-9F76-4026-9678-EE54FE6867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2E955-1962-4AEE-8867-D22B674B3D1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0CE1F7-FA9E-49B8-99D5-61BC19BEC43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96815" y="1693140"/>
            <a:ext cx="10445261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 rtl="0" fontAlgn="base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</a:rPr>
              <a:t>Beginning October 1, 2022, Gulf War era Veterans who served on active duty in a theater of combat operations after the Persian Gulf War may be eligible to enroll in VA health care.  </a:t>
            </a:r>
            <a:endParaRPr lang="en-US" sz="2800" dirty="0">
              <a:solidFill>
                <a:srgbClr val="000000"/>
              </a:solidFill>
            </a:endParaRPr>
          </a:p>
          <a:p>
            <a:pPr marL="0" indent="0" algn="l" rtl="0" fontAlgn="base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</a:rPr>
              <a:t>This also includes Veterans who, in connection with service during such period, received the following awards or recognitions:  </a:t>
            </a:r>
            <a:br>
              <a:rPr lang="en-US" sz="2000" b="0" i="0" dirty="0">
                <a:solidFill>
                  <a:srgbClr val="000000"/>
                </a:solidFill>
                <a:effectLst/>
              </a:rPr>
            </a:br>
            <a:endParaRPr lang="en-US" sz="2800" dirty="0">
              <a:solidFill>
                <a:srgbClr val="000000"/>
              </a:solidFill>
            </a:endParaRP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000000"/>
                </a:solidFill>
                <a:effectLst/>
              </a:rPr>
              <a:t>Armed Forces Expeditionary Medal 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000000"/>
                </a:solidFill>
                <a:effectLst/>
              </a:rPr>
              <a:t>Service Specific Expeditionary Medal 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000000"/>
                </a:solidFill>
                <a:effectLst/>
              </a:rPr>
              <a:t>Combat Era Specific Expeditionary Medal 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000000"/>
                </a:solidFill>
                <a:effectLst/>
              </a:rPr>
              <a:t>Campaign Specific Expeditionary Medal 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000000"/>
                </a:solidFill>
                <a:effectLst/>
              </a:rPr>
              <a:t>Any other combat theater award established by Federal statute or Executive Order </a:t>
            </a:r>
          </a:p>
        </p:txBody>
      </p:sp>
    </p:spTree>
    <p:extLst>
      <p:ext uri="{BB962C8B-B14F-4D97-AF65-F5344CB8AC3E}">
        <p14:creationId xmlns:p14="http://schemas.microsoft.com/office/powerpoint/2010/main" val="4067653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842A6-7EDC-4033-AB7B-BD54AF536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Extended Health Care Eligibility for Certain Combat Veterans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EC4D56-9F76-4026-9678-EE54FE6867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2E955-1962-4AEE-8867-D22B674B3D1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0CE1F7-FA9E-49B8-99D5-61BC19BEC43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787236" y="1567625"/>
            <a:ext cx="8617527" cy="35764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ea typeface="Arial" panose="020B0604020202020204" pitchFamily="34" charset="0"/>
              </a:rPr>
              <a:t>Beginning October 1, 2022, Post-9/11 Veterans who did not previously enroll in VA health care will have a 1-year window in which they may be eligible to enroll if they:</a:t>
            </a:r>
            <a:endParaRPr lang="en-US" sz="2400" dirty="0">
              <a:effectLst/>
              <a:ea typeface="Calibri" panose="020F0502020204030204" pitchFamily="34" charset="0"/>
            </a:endParaRPr>
          </a:p>
          <a:p>
            <a:pPr marL="642938" lvl="1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50" dirty="0">
                <a:effectLst/>
                <a:ea typeface="Arial" panose="020B0604020202020204" pitchFamily="34" charset="0"/>
              </a:rPr>
              <a:t>Served on active duty in a theater of combat operations during a period of war after the Persian Gulf War, </a:t>
            </a:r>
            <a:r>
              <a:rPr lang="en-US" sz="2250" b="1" dirty="0">
                <a:effectLst/>
                <a:ea typeface="Arial" panose="020B0604020202020204" pitchFamily="34" charset="0"/>
              </a:rPr>
              <a:t>or</a:t>
            </a:r>
            <a:endParaRPr lang="en-US" sz="2250" dirty="0">
              <a:effectLst/>
              <a:ea typeface="Calibri" panose="020F0502020204030204" pitchFamily="34" charset="0"/>
            </a:endParaRPr>
          </a:p>
          <a:p>
            <a:pPr marL="642938" lvl="1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50" dirty="0">
                <a:effectLst/>
                <a:ea typeface="Arial" panose="020B0604020202020204" pitchFamily="34" charset="0"/>
              </a:rPr>
              <a:t>Served in a combat against a hostile force during a period of hostilities after November 11, 1998, </a:t>
            </a:r>
            <a:r>
              <a:rPr lang="en-US" sz="2250" b="1" dirty="0">
                <a:effectLst/>
                <a:ea typeface="Arial" panose="020B0604020202020204" pitchFamily="34" charset="0"/>
              </a:rPr>
              <a:t>and</a:t>
            </a:r>
            <a:endParaRPr lang="en-US" sz="2250" dirty="0">
              <a:effectLst/>
              <a:ea typeface="Calibri" panose="020F0502020204030204" pitchFamily="34" charset="0"/>
            </a:endParaRPr>
          </a:p>
          <a:p>
            <a:pPr marL="642938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250" dirty="0">
                <a:effectLst/>
                <a:ea typeface="Arial" panose="020B0604020202020204" pitchFamily="34" charset="0"/>
              </a:rPr>
              <a:t>Were discharged or released between September 11, 2001, and October 1, 2013</a:t>
            </a:r>
            <a:endParaRPr lang="en-US" sz="225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687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AC0B2-B8A6-443B-B299-B5A885F71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Expanding VA Health Care Eligibility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4BB7D-3340-4C77-A193-0DC3D1EC33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2E955-1962-4AEE-8867-D22B674B3D1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0E1CF4D-0DFD-4F0A-A2E3-1388A3742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85018"/>
            <a:ext cx="10972800" cy="528796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Section 103 of the law requires VA, in a phased approach, to provide hospital care, medical services, and nursing home care for any illness to three new categories of Veterans: 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>
                <a:latin typeface="Arial"/>
                <a:cs typeface="Arial"/>
              </a:rPr>
              <a:t>Category 1 Veterans are those who participated in a toxic exposure risk activity, as defined by law, while serving on active duty, active duty for training, or inactive duty training;</a:t>
            </a:r>
          </a:p>
          <a:p>
            <a:endParaRPr lang="en-US" sz="2000" dirty="0"/>
          </a:p>
          <a:p>
            <a:r>
              <a:rPr lang="en-US" sz="2000" dirty="0">
                <a:latin typeface="Arial"/>
                <a:cs typeface="Arial"/>
              </a:rPr>
              <a:t>Category 2 Veterans who were assigned to a duty station in (including airspace above) certain locations during specific periods of time;</a:t>
            </a:r>
          </a:p>
          <a:p>
            <a:pPr marL="556895" lvl="1" indent="-213995"/>
            <a:r>
              <a:rPr lang="en-US" sz="1850" dirty="0">
                <a:latin typeface="Arial"/>
                <a:cs typeface="Arial"/>
              </a:rPr>
              <a:t>On or after August 2, 1990, in the following countries: Bahrain, Iraq, Kuwait, Oman, Qatar, Saudi Arabia, Somalia, or the United Arab Emirates </a:t>
            </a:r>
            <a:endParaRPr lang="en-US" sz="1850" dirty="0"/>
          </a:p>
          <a:p>
            <a:pPr marL="556895" lvl="1" indent="-213995"/>
            <a:r>
              <a:rPr lang="en-US" sz="1850" dirty="0">
                <a:latin typeface="Arial"/>
                <a:cs typeface="Arial"/>
              </a:rPr>
              <a:t>On or after September 11, 2001, in the following countries: Afghanistan, Djibouti, Egypt, Jordan, Lebanon, Syria, Yemen, Uzbekistan, or any other country determined relevant by VA; and</a:t>
            </a:r>
            <a:br>
              <a:rPr lang="en-US" sz="1850" dirty="0">
                <a:latin typeface="Arial"/>
                <a:cs typeface="Arial"/>
              </a:rPr>
            </a:br>
            <a:endParaRPr lang="en-US" sz="1850" dirty="0"/>
          </a:p>
          <a:p>
            <a:r>
              <a:rPr lang="en-US" sz="2000" dirty="0">
                <a:latin typeface="Arial"/>
                <a:cs typeface="Arial"/>
              </a:rPr>
              <a:t>Category 3 Veterans are those who were deployed in support of Operation Enduring Freedom, Operation Freedom’s Sentinel, Operation Iraqi Freedom, Operation New Dawn, Operation Inherent Resolve, and Resolute Support Mission.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08428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4C3FE-3F23-4CC9-A479-641D3C83D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Current Schedule for VA Health Care Eligibility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E54BA9-24D4-4FDF-B8A7-8461006FF8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2E955-1962-4AEE-8867-D22B674B3D1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835DDD56-ECFD-4FBC-B28C-6A25693CE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38200"/>
            <a:ext cx="10972800" cy="365918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sz="2000" dirty="0">
                <a:latin typeface="Arial"/>
                <a:cs typeface="Arial"/>
              </a:rPr>
              <a:t>Veterans identified in </a:t>
            </a:r>
            <a:r>
              <a:rPr lang="en-US" sz="2000" b="1">
                <a:latin typeface="Arial"/>
                <a:cs typeface="Arial"/>
              </a:rPr>
              <a:t>Categories 1 or 2 </a:t>
            </a:r>
            <a:r>
              <a:rPr lang="en-US" sz="2000" dirty="0">
                <a:latin typeface="Arial"/>
                <a:cs typeface="Arial"/>
              </a:rPr>
              <a:t>will be eligible beginning: </a:t>
            </a:r>
            <a:endParaRPr lang="en-US" sz="2000" dirty="0"/>
          </a:p>
          <a:p>
            <a:pPr marL="0" indent="0">
              <a:buNone/>
            </a:pPr>
            <a:r>
              <a:rPr lang="en-US" sz="1800" dirty="0"/>
              <a:t> </a:t>
            </a:r>
          </a:p>
          <a:p>
            <a:pPr lvl="1"/>
            <a:r>
              <a:rPr lang="en-US" sz="1650" dirty="0"/>
              <a:t>October 1, 2024: Veterans who were discharged or released between August 2, 1990, and September 11, 2001</a:t>
            </a:r>
            <a:br>
              <a:rPr lang="en-US" sz="1650" dirty="0"/>
            </a:br>
            <a:endParaRPr lang="en-US" sz="1650" dirty="0"/>
          </a:p>
          <a:p>
            <a:pPr lvl="1"/>
            <a:r>
              <a:rPr lang="en-US" sz="1650" dirty="0"/>
              <a:t>October 1, 2026: Veterans who were discharged or released between September 12, 2001, and December 31, 2006</a:t>
            </a:r>
            <a:br>
              <a:rPr lang="en-US" sz="1650" dirty="0"/>
            </a:br>
            <a:endParaRPr lang="en-US" sz="1650" dirty="0"/>
          </a:p>
          <a:p>
            <a:pPr lvl="1"/>
            <a:r>
              <a:rPr lang="en-US" sz="1650" dirty="0"/>
              <a:t>October 1, 2028: Veterans who were discharged or released between January 1, 2007, and December 31, 2012</a:t>
            </a:r>
            <a:br>
              <a:rPr lang="en-US" sz="1650" dirty="0"/>
            </a:br>
            <a:endParaRPr lang="en-US" sz="1650" dirty="0"/>
          </a:p>
          <a:p>
            <a:pPr lvl="1"/>
            <a:r>
              <a:rPr lang="en-US" sz="1650" dirty="0"/>
              <a:t>October 1, 2030: Veterans who were discharged or released between January 1, 2013, and December 31, 2018</a:t>
            </a:r>
            <a:br>
              <a:rPr lang="en-US" sz="1650" dirty="0"/>
            </a:br>
            <a:endParaRPr lang="en-US" sz="1650" dirty="0"/>
          </a:p>
          <a:p>
            <a:r>
              <a:rPr lang="en-US" sz="2000" dirty="0"/>
              <a:t>Veterans identified in </a:t>
            </a:r>
            <a:r>
              <a:rPr lang="en-US" sz="2000" b="1" dirty="0"/>
              <a:t>Category 3</a:t>
            </a:r>
            <a:r>
              <a:rPr lang="en-US" sz="2000" dirty="0"/>
              <a:t> will be eligible beginning October 1, 2032.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E40061-E8B9-4251-AE34-94B7DF857BBE}"/>
              </a:ext>
            </a:extLst>
          </p:cNvPr>
          <p:cNvSpPr txBox="1"/>
          <p:nvPr/>
        </p:nvSpPr>
        <p:spPr>
          <a:xfrm>
            <a:off x="1911350" y="4262270"/>
            <a:ext cx="83693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 b="1" dirty="0">
                <a:solidFill>
                  <a:srgbClr val="002060"/>
                </a:solidFill>
                <a:latin typeface="Arial"/>
                <a:cs typeface="Arial"/>
              </a:rPr>
              <a:t>Veterans may be eligible for VA health care earlier if they have service-connected illnesses or conditions or if they meet existing eligibility criteria.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71177D-5732-4C9C-8D96-6CB80E109ABC}"/>
              </a:ext>
            </a:extLst>
          </p:cNvPr>
          <p:cNvSpPr txBox="1"/>
          <p:nvPr/>
        </p:nvSpPr>
        <p:spPr>
          <a:xfrm>
            <a:off x="297873" y="5066912"/>
            <a:ext cx="115962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VA may modify this schedule to an earlier date, if appropriate, based on the number of Veterans receiving care and services and resources available to VA. If a modification is made, VA will notify Congress and publish the modified date in the Federal Register. </a:t>
            </a:r>
          </a:p>
        </p:txBody>
      </p:sp>
    </p:spTree>
    <p:extLst>
      <p:ext uri="{BB962C8B-B14F-4D97-AF65-F5344CB8AC3E}">
        <p14:creationId xmlns:p14="http://schemas.microsoft.com/office/powerpoint/2010/main" val="4270747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F27E6-AEF0-4A96-9059-1C62517C3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Apply for VA Health Care in 4 Easy 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C3662-B6E0-4170-ADF8-8ED6AA716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691" y="1258905"/>
            <a:ext cx="9483297" cy="4340189"/>
          </a:xfrm>
        </p:spPr>
        <p:txBody>
          <a:bodyPr>
            <a:normAutofit/>
          </a:bodyPr>
          <a:lstStyle/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7F34C7-6FA0-43B4-BCD6-027BC702BC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2E955-1962-4AEE-8867-D22B674B3D1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5E267E-B0D4-4E38-81F9-E69F7CD0846A}"/>
              </a:ext>
            </a:extLst>
          </p:cNvPr>
          <p:cNvSpPr txBox="1"/>
          <p:nvPr/>
        </p:nvSpPr>
        <p:spPr>
          <a:xfrm>
            <a:off x="2238375" y="1444110"/>
            <a:ext cx="7715249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>
              <a:buFont typeface="+mj-lt"/>
              <a:buAutoNum type="arabicPeriod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Online: </a:t>
            </a:r>
            <a:r>
              <a:rPr lang="en-US" sz="2400" b="0" i="0" u="sng" strike="noStrike" dirty="0">
                <a:solidFill>
                  <a:srgbClr val="0563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https://www.va.gov/health-care/apply/application/introduction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>
              <a:buFont typeface="+mj-lt"/>
              <a:buAutoNum type="arabicPeriod" startAt="2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 calling the toll-free hotline: 877-222-8387. 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>
              <a:buFont typeface="+mj-lt"/>
              <a:buAutoNum type="arabicPeriod" startAt="3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 mailing </a:t>
            </a:r>
            <a:r>
              <a:rPr lang="en-US" sz="2400" b="0" i="0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 Form 10-10EZ</a:t>
            </a: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to: </a:t>
            </a:r>
          </a:p>
          <a:p>
            <a:pPr algn="l" rtl="0" fontAlgn="base"/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Health Eligibility Center 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2957 Clairmont Rd., Suite 200 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Atlanta, GA 30329 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>
              <a:buFont typeface="+mj-lt"/>
              <a:buAutoNum type="arabicPeriod" startAt="4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person at </a:t>
            </a:r>
            <a:r>
              <a:rPr lang="en-US" sz="2400" b="0" i="0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nearest VA medical center or clinic</a:t>
            </a: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29845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F27E6-AEF0-4A96-9059-1C62517C3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For More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C3662-B6E0-4170-ADF8-8ED6AA716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691" y="1258905"/>
            <a:ext cx="9483297" cy="4340189"/>
          </a:xfrm>
        </p:spPr>
        <p:txBody>
          <a:bodyPr>
            <a:normAutofit/>
          </a:bodyPr>
          <a:lstStyle/>
          <a:p>
            <a:r>
              <a:rPr lang="en-US" sz="2800" dirty="0"/>
              <a:t>Visit </a:t>
            </a:r>
            <a:r>
              <a:rPr lang="en-US" sz="2800" dirty="0">
                <a:hlinkClick r:id="rId3"/>
              </a:rPr>
              <a:t>www.va.gov/PACT</a:t>
            </a:r>
            <a:r>
              <a:rPr lang="en-US" sz="2800" dirty="0"/>
              <a:t>.  </a:t>
            </a:r>
          </a:p>
          <a:p>
            <a:pPr lvl="1"/>
            <a:endParaRPr lang="en-US" sz="2800" dirty="0"/>
          </a:p>
          <a:p>
            <a:r>
              <a:rPr lang="en-US" sz="2800" dirty="0"/>
              <a:t>Call 1-800-MyVA411 (800-698-2411)</a:t>
            </a:r>
          </a:p>
          <a:p>
            <a:pPr marL="342900" lvl="1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7F34C7-6FA0-43B4-BCD6-027BC702BC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2E955-1962-4AEE-8867-D22B674B3D1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524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9_Office Theme">
  <a:themeElements>
    <a:clrScheme name="Choose VA">
      <a:dk1>
        <a:sysClr val="windowText" lastClr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D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hooseVA - ws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hooseVA - ws" id="{B65A71F8-B624-4AF4-BBF6-BD6C872BEAE0}" vid="{E7BA3E0A-772D-41EA-9EC6-F368E792AD9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9cf63bb-58e3-4b74-bda1-97c9b3d5bf35">
      <UserInfo>
        <DisplayName>Harrington, Ryan C. (Aptive HTG)</DisplayName>
        <AccountId>22</AccountId>
        <AccountType/>
      </UserInfo>
    </SharedWithUsers>
    <lcf76f155ced4ddcb4097134ff3c332f xmlns="0d8424db-6200-43a7-a390-6b91180a43ef">
      <Terms xmlns="http://schemas.microsoft.com/office/infopath/2007/PartnerControls"/>
    </lcf76f155ced4ddcb4097134ff3c332f>
    <TaxCatchAll xmlns="c9cf63bb-58e3-4b74-bda1-97c9b3d5bf3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04EF643E103A4F8748BA8C905FC567" ma:contentTypeVersion="11" ma:contentTypeDescription="Create a new document." ma:contentTypeScope="" ma:versionID="d2b598716ca23449192eb9ecf7b55210">
  <xsd:schema xmlns:xsd="http://www.w3.org/2001/XMLSchema" xmlns:xs="http://www.w3.org/2001/XMLSchema" xmlns:p="http://schemas.microsoft.com/office/2006/metadata/properties" xmlns:ns2="0d8424db-6200-43a7-a390-6b91180a43ef" xmlns:ns3="c9cf63bb-58e3-4b74-bda1-97c9b3d5bf35" targetNamespace="http://schemas.microsoft.com/office/2006/metadata/properties" ma:root="true" ma:fieldsID="5cd27eb30733201f99a5f3ed0cecab97" ns2:_="" ns3:_="">
    <xsd:import namespace="0d8424db-6200-43a7-a390-6b91180a43ef"/>
    <xsd:import namespace="c9cf63bb-58e3-4b74-bda1-97c9b3d5bf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8424db-6200-43a7-a390-6b91180a43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f0ac6538-d41a-4f9a-bd67-5f7ae81a6d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cf63bb-58e3-4b74-bda1-97c9b3d5bf3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6d50d924-f031-416d-bbf5-f56bea96ab3f}" ma:internalName="TaxCatchAll" ma:showField="CatchAllData" ma:web="c9cf63bb-58e3-4b74-bda1-97c9b3d5bf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934FE6-BCC4-4D79-8512-093DCFDB49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B8C974-5AA9-44D0-B03B-E534BC07C0B8}">
  <ds:schemaRefs>
    <ds:schemaRef ds:uri="44d56400-613f-459e-b9b3-7c828ed4db67"/>
    <ds:schemaRef ds:uri="4a977115-479e-4f53-9d7c-7367576f3ad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c9cf63bb-58e3-4b74-bda1-97c9b3d5bf35"/>
    <ds:schemaRef ds:uri="0d8424db-6200-43a7-a390-6b91180a43ef"/>
  </ds:schemaRefs>
</ds:datastoreItem>
</file>

<file path=customXml/itemProps3.xml><?xml version="1.0" encoding="utf-8"?>
<ds:datastoreItem xmlns:ds="http://schemas.openxmlformats.org/officeDocument/2006/customXml" ds:itemID="{F063CA97-E2CE-449B-AC02-13D02676C1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8424db-6200-43a7-a390-6b91180a43ef"/>
    <ds:schemaRef ds:uri="c9cf63bb-58e3-4b74-bda1-97c9b3d5bf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8411</TotalTime>
  <Words>1685</Words>
  <Application>Microsoft Office PowerPoint</Application>
  <PresentationFormat>Widescreen</PresentationFormat>
  <Paragraphs>115</Paragraphs>
  <Slides>8</Slides>
  <Notes>8</Notes>
  <HiddenSlides>2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19_Office Theme</vt:lpstr>
      <vt:lpstr>ChooseVA - ws</vt:lpstr>
      <vt:lpstr> Honoring our Promise to Address Comprehensive Toxics (PACT) Act of 2022 – Health Care Eligibility  </vt:lpstr>
      <vt:lpstr>Vietnam Era Veteran VA Health Care Eligibility</vt:lpstr>
      <vt:lpstr>Extended Health Care Eligibility for Certain Gulf War era Veterans</vt:lpstr>
      <vt:lpstr>Extended Health Care Eligibility for Certain Combat Veterans</vt:lpstr>
      <vt:lpstr>Expanding VA Health Care Eligibility</vt:lpstr>
      <vt:lpstr>Current Schedule for VA Health Care Eligibility </vt:lpstr>
      <vt:lpstr>Apply for VA Health Care in 4 Easy Ways</vt:lpstr>
      <vt:lpstr>For More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Legislation Implementation Team (LIT)  PL: 117-67 Hire Veteran Health Heroes Act of 2021  Touch Point with Human Capital Management</dc:title>
  <dc:creator>Subbu, Sankalpa</dc:creator>
  <cp:lastModifiedBy>Meriwether, Cortney P. (Aptive HTG)</cp:lastModifiedBy>
  <cp:revision>77</cp:revision>
  <dcterms:created xsi:type="dcterms:W3CDTF">2021-12-16T19:57:10Z</dcterms:created>
  <dcterms:modified xsi:type="dcterms:W3CDTF">2022-09-28T14:47:29Z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0x010100BC04EF643E103A4F8748BA8C905FC567</vt:lpwstr>
  </property>
  <property fmtid="{D5CDD505-2E9C-101B-9397-08002B2CF9AE}" pid="3" name="MediaServiceImageTags">
    <vt:lpwstr/>
  </property>
</Properties>
</file>